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64" r:id="rId4"/>
    <p:sldId id="258" r:id="rId5"/>
    <p:sldId id="260" r:id="rId6"/>
    <p:sldId id="289" r:id="rId7"/>
    <p:sldId id="265" r:id="rId8"/>
    <p:sldId id="266" r:id="rId9"/>
    <p:sldId id="269" r:id="rId10"/>
    <p:sldId id="270" r:id="rId11"/>
    <p:sldId id="268" r:id="rId12"/>
    <p:sldId id="267" r:id="rId13"/>
    <p:sldId id="271" r:id="rId14"/>
    <p:sldId id="272" r:id="rId15"/>
    <p:sldId id="273" r:id="rId16"/>
    <p:sldId id="274" r:id="rId17"/>
    <p:sldId id="275" r:id="rId18"/>
    <p:sldId id="276" r:id="rId19"/>
    <p:sldId id="277" r:id="rId20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9" autoAdjust="0"/>
    <p:restoredTop sz="94710" autoAdjust="0"/>
  </p:normalViewPr>
  <p:slideViewPr>
    <p:cSldViewPr>
      <p:cViewPr varScale="1">
        <p:scale>
          <a:sx n="84" d="100"/>
          <a:sy n="84" d="100"/>
        </p:scale>
        <p:origin x="-92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2" y="218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C389F-5D20-458B-A755-3EAB915E967A}" type="datetimeFigureOut">
              <a:rPr lang="zh-TW" altLang="en-US" smtClean="0"/>
              <a:pPr/>
              <a:t>2016/1/25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F7C2F-9439-4BDE-AC4E-DF3098593048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127736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C0F7C2F-9439-4BDE-AC4E-DF3098593048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B8E34-95D7-4265-A52C-9E38B9C5B94F}" type="datetimeFigureOut">
              <a:rPr lang="zh-TW" altLang="en-US" smtClean="0"/>
              <a:pPr/>
              <a:t>2016/1/25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5851-B0C3-41EC-BFAF-71CAB487E7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B8E34-95D7-4265-A52C-9E38B9C5B94F}" type="datetimeFigureOut">
              <a:rPr lang="zh-TW" altLang="en-US" smtClean="0"/>
              <a:pPr/>
              <a:t>2016/1/25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5851-B0C3-41EC-BFAF-71CAB487E7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B8E34-95D7-4265-A52C-9E38B9C5B94F}" type="datetimeFigureOut">
              <a:rPr lang="zh-TW" altLang="en-US" smtClean="0"/>
              <a:pPr/>
              <a:t>2016/1/25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5851-B0C3-41EC-BFAF-71CAB487E7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B8E34-95D7-4265-A52C-9E38B9C5B94F}" type="datetimeFigureOut">
              <a:rPr lang="zh-TW" altLang="en-US" smtClean="0"/>
              <a:pPr/>
              <a:t>2016/1/25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5851-B0C3-41EC-BFAF-71CAB487E7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B8E34-95D7-4265-A52C-9E38B9C5B94F}" type="datetimeFigureOut">
              <a:rPr lang="zh-TW" altLang="en-US" smtClean="0"/>
              <a:pPr/>
              <a:t>2016/1/25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5851-B0C3-41EC-BFAF-71CAB487E7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B8E34-95D7-4265-A52C-9E38B9C5B94F}" type="datetimeFigureOut">
              <a:rPr lang="zh-TW" altLang="en-US" smtClean="0"/>
              <a:pPr/>
              <a:t>2016/1/25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5851-B0C3-41EC-BFAF-71CAB487E7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B8E34-95D7-4265-A52C-9E38B9C5B94F}" type="datetimeFigureOut">
              <a:rPr lang="zh-TW" altLang="en-US" smtClean="0"/>
              <a:pPr/>
              <a:t>2016/1/25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5851-B0C3-41EC-BFAF-71CAB487E7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B8E34-95D7-4265-A52C-9E38B9C5B94F}" type="datetimeFigureOut">
              <a:rPr lang="zh-TW" altLang="en-US" smtClean="0"/>
              <a:pPr/>
              <a:t>2016/1/25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5851-B0C3-41EC-BFAF-71CAB487E7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B8E34-95D7-4265-A52C-9E38B9C5B94F}" type="datetimeFigureOut">
              <a:rPr lang="zh-TW" altLang="en-US" smtClean="0"/>
              <a:pPr/>
              <a:t>2016/1/25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5851-B0C3-41EC-BFAF-71CAB487E7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B8E34-95D7-4265-A52C-9E38B9C5B94F}" type="datetimeFigureOut">
              <a:rPr lang="zh-TW" altLang="en-US" smtClean="0"/>
              <a:pPr/>
              <a:t>2016/1/25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5851-B0C3-41EC-BFAF-71CAB487E7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5B8E34-95D7-4265-A52C-9E38B9C5B94F}" type="datetimeFigureOut">
              <a:rPr lang="zh-TW" altLang="en-US" smtClean="0"/>
              <a:pPr/>
              <a:t>2016/1/25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3C5851-B0C3-41EC-BFAF-71CAB487E7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5B8E34-95D7-4265-A52C-9E38B9C5B94F}" type="datetimeFigureOut">
              <a:rPr lang="zh-TW" altLang="en-US" smtClean="0"/>
              <a:pPr/>
              <a:t>2016/1/25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851-B0C3-41EC-BFAF-71CAB487E723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zh-TW" altLang="en-US" b="1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血清蛋白及免疫電泳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TW" altLang="en-US" b="1" dirty="0">
              <a:solidFill>
                <a:schemeClr val="bg1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血清免疫電泳</a:t>
            </a:r>
            <a:endParaRPr lang="zh-TW" altLang="en-US" dirty="0"/>
          </a:p>
        </p:txBody>
      </p:sp>
      <p:pic>
        <p:nvPicPr>
          <p:cNvPr id="4" name="內容版面配置區 3" descr="IgADGE-M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916831"/>
            <a:ext cx="6192688" cy="3767219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血清免疫電泳</a:t>
            </a:r>
            <a:endParaRPr lang="zh-TW" altLang="en-US" dirty="0"/>
          </a:p>
        </p:txBody>
      </p:sp>
      <p:pic>
        <p:nvPicPr>
          <p:cNvPr id="4" name="內容版面配置區 3" descr="2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745068">
            <a:off x="323528" y="1556792"/>
            <a:ext cx="7632872" cy="3644081"/>
          </a:xfrm>
          <a:scene3d>
            <a:camera prst="orthographicFront">
              <a:rot lat="0" lon="0" rev="780000"/>
            </a:camera>
            <a:lightRig rig="threePt" dir="t"/>
          </a:scene3d>
        </p:spPr>
      </p:pic>
      <p:sp>
        <p:nvSpPr>
          <p:cNvPr id="5" name="文字方塊 4"/>
          <p:cNvSpPr txBox="1"/>
          <p:nvPr/>
        </p:nvSpPr>
        <p:spPr>
          <a:xfrm>
            <a:off x="2411760" y="5445224"/>
            <a:ext cx="4464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Ans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  </a:t>
            </a:r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IgG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+ Kappa chain</a:t>
            </a:r>
            <a:endParaRPr lang="zh-TW" altLang="en-US" sz="2400" b="1" dirty="0">
              <a:solidFill>
                <a:srgbClr val="FF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血清免疫電泳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3. 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檢體種類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血清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2400" dirty="0" smtClean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2400" dirty="0" smtClean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sz="2400" dirty="0" smtClean="0">
              <a:solidFill>
                <a:srgbClr val="C00000"/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sz="240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**</a:t>
            </a:r>
            <a:r>
              <a:rPr lang="zh-TW" altLang="zh-TW" sz="240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不可使用</a:t>
            </a:r>
            <a:r>
              <a:rPr lang="en-US" altLang="zh-TW" sz="2400" dirty="0" smtClean="0">
                <a:solidFill>
                  <a:srgbClr val="C0000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plasma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，因為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fibrinogen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會在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beta and gamma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之間出現明顯</a:t>
            </a:r>
            <a:r>
              <a:rPr lang="en-US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band</a:t>
            </a:r>
            <a:r>
              <a:rPr lang="zh-TW" altLang="zh-TW" sz="24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buNone/>
            </a:pP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圖片 3" descr="1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2492896"/>
            <a:ext cx="4828381" cy="26328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案例判讀</a:t>
            </a:r>
            <a:endParaRPr lang="zh-TW" altLang="en-US" b="1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內容版面配置區 3" descr="5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484784"/>
            <a:ext cx="6876385" cy="3888432"/>
          </a:xfrm>
        </p:spPr>
      </p:pic>
      <p:sp>
        <p:nvSpPr>
          <p:cNvPr id="6" name="文字方塊 5"/>
          <p:cNvSpPr txBox="1"/>
          <p:nvPr/>
        </p:nvSpPr>
        <p:spPr>
          <a:xfrm>
            <a:off x="2843808" y="5733256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Lambda chain</a:t>
            </a:r>
            <a:endParaRPr lang="zh-TW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2555776" y="1916832"/>
            <a:ext cx="936104" cy="72008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橢圓 6"/>
          <p:cNvSpPr/>
          <p:nvPr/>
        </p:nvSpPr>
        <p:spPr>
          <a:xfrm>
            <a:off x="7020272" y="1916832"/>
            <a:ext cx="936104" cy="72008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案例判讀</a:t>
            </a:r>
            <a:endParaRPr lang="zh-TW" altLang="en-US" dirty="0"/>
          </a:p>
        </p:txBody>
      </p:sp>
      <p:pic>
        <p:nvPicPr>
          <p:cNvPr id="4" name="內容版面配置區 3" descr="4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8362" y="1772816"/>
            <a:ext cx="6950022" cy="3916282"/>
          </a:xfrm>
        </p:spPr>
      </p:pic>
      <p:sp>
        <p:nvSpPr>
          <p:cNvPr id="5" name="文字方塊 4"/>
          <p:cNvSpPr txBox="1"/>
          <p:nvPr/>
        </p:nvSpPr>
        <p:spPr>
          <a:xfrm>
            <a:off x="2843808" y="5919663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Kappa chain</a:t>
            </a:r>
            <a:endParaRPr lang="zh-TW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2339752" y="3068960"/>
            <a:ext cx="936104" cy="72008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橢圓 6"/>
          <p:cNvSpPr/>
          <p:nvPr/>
        </p:nvSpPr>
        <p:spPr>
          <a:xfrm>
            <a:off x="5724128" y="3068960"/>
            <a:ext cx="936104" cy="72008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案例判讀</a:t>
            </a:r>
            <a:endParaRPr lang="zh-TW" altLang="en-US" dirty="0"/>
          </a:p>
        </p:txBody>
      </p:sp>
      <p:pic>
        <p:nvPicPr>
          <p:cNvPr id="4" name="內容版面配置區 3" descr="6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03648" y="1788949"/>
            <a:ext cx="6552728" cy="3775103"/>
          </a:xfrm>
        </p:spPr>
      </p:pic>
      <p:sp>
        <p:nvSpPr>
          <p:cNvPr id="5" name="文字方塊 4"/>
          <p:cNvSpPr txBox="1"/>
          <p:nvPr/>
        </p:nvSpPr>
        <p:spPr>
          <a:xfrm>
            <a:off x="2843808" y="5733256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IgM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Kappa chain</a:t>
            </a:r>
            <a:endParaRPr lang="zh-TW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橢圓 5"/>
          <p:cNvSpPr/>
          <p:nvPr/>
        </p:nvSpPr>
        <p:spPr>
          <a:xfrm>
            <a:off x="4572000" y="2924944"/>
            <a:ext cx="936104" cy="72008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7" name="橢圓 6"/>
          <p:cNvSpPr/>
          <p:nvPr/>
        </p:nvSpPr>
        <p:spPr>
          <a:xfrm>
            <a:off x="5724128" y="2924944"/>
            <a:ext cx="936104" cy="72008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案例判讀</a:t>
            </a:r>
            <a:endParaRPr lang="zh-TW" altLang="en-US" dirty="0"/>
          </a:p>
        </p:txBody>
      </p:sp>
      <p:pic>
        <p:nvPicPr>
          <p:cNvPr id="4" name="內容版面配置區 3" descr="7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1623010"/>
            <a:ext cx="6480720" cy="3733619"/>
          </a:xfrm>
        </p:spPr>
      </p:pic>
      <p:sp>
        <p:nvSpPr>
          <p:cNvPr id="5" name="文字方塊 4"/>
          <p:cNvSpPr txBox="1"/>
          <p:nvPr/>
        </p:nvSpPr>
        <p:spPr>
          <a:xfrm>
            <a:off x="3491880" y="5733256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Negative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案例判讀</a:t>
            </a:r>
            <a:endParaRPr lang="zh-TW" altLang="en-US" dirty="0"/>
          </a:p>
        </p:txBody>
      </p:sp>
      <p:pic>
        <p:nvPicPr>
          <p:cNvPr id="6" name="內容版面配置區 5" descr="8-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27584" y="1498557"/>
            <a:ext cx="7488832" cy="4314404"/>
          </a:xfrm>
        </p:spPr>
      </p:pic>
      <p:sp>
        <p:nvSpPr>
          <p:cNvPr id="7" name="文字方塊 6"/>
          <p:cNvSpPr txBox="1"/>
          <p:nvPr/>
        </p:nvSpPr>
        <p:spPr>
          <a:xfrm>
            <a:off x="2843808" y="5733256"/>
            <a:ext cx="38164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IgG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Kappa chain</a:t>
            </a: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IgM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Kappa chain</a:t>
            </a:r>
            <a:endParaRPr lang="zh-TW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2267744" y="2492896"/>
            <a:ext cx="936104" cy="72008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8" name="橢圓 7"/>
          <p:cNvSpPr/>
          <p:nvPr/>
        </p:nvSpPr>
        <p:spPr>
          <a:xfrm>
            <a:off x="5796136" y="2420888"/>
            <a:ext cx="936104" cy="72008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9" name="橢圓 8"/>
          <p:cNvSpPr/>
          <p:nvPr/>
        </p:nvSpPr>
        <p:spPr>
          <a:xfrm>
            <a:off x="4572000" y="2996952"/>
            <a:ext cx="936104" cy="72008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橢圓 9"/>
          <p:cNvSpPr/>
          <p:nvPr/>
        </p:nvSpPr>
        <p:spPr>
          <a:xfrm>
            <a:off x="5796136" y="2996952"/>
            <a:ext cx="936104" cy="720080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5" grpId="1" animBg="1"/>
      <p:bldP spid="8" grpId="0" animBg="1"/>
      <p:bldP spid="8" grpId="1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案例判讀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2857488" y="5786454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2 </a:t>
            </a:r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IgA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+ 2 Kappa  chain</a:t>
            </a: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(</a:t>
            </a:r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Biclonal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zh-TW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內容版面配置區 6" descr="12-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132" b="7588"/>
          <a:stretch>
            <a:fillRect/>
          </a:stretch>
        </p:blipFill>
        <p:spPr>
          <a:xfrm flipH="1">
            <a:off x="1042382" y="1541035"/>
            <a:ext cx="7131244" cy="3904189"/>
          </a:xfrm>
        </p:spPr>
      </p:pic>
      <p:sp>
        <p:nvSpPr>
          <p:cNvPr id="8" name="文字方塊 7"/>
          <p:cNvSpPr txBox="1"/>
          <p:nvPr/>
        </p:nvSpPr>
        <p:spPr>
          <a:xfrm>
            <a:off x="1428728" y="5357826"/>
            <a:ext cx="6454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Times New Roman" pitchFamily="18" charset="0"/>
                <a:cs typeface="Times New Roman" pitchFamily="18" charset="0"/>
              </a:rPr>
              <a:t>  P                  G                  A                 M                 </a:t>
            </a:r>
            <a:r>
              <a:rPr lang="el-GR" altLang="zh-TW" sz="2400" b="1" dirty="0" smtClean="0">
                <a:latin typeface="Times New Roman" pitchFamily="18" charset="0"/>
                <a:cs typeface="Times New Roman" pitchFamily="18" charset="0"/>
              </a:rPr>
              <a:t>κ</a:t>
            </a:r>
            <a:r>
              <a:rPr lang="en-US" altLang="zh-TW" sz="2400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l-GR" altLang="zh-TW" sz="2400" b="1" dirty="0" smtClean="0">
                <a:latin typeface="Times New Roman" pitchFamily="18" charset="0"/>
                <a:cs typeface="Times New Roman" pitchFamily="18" charset="0"/>
              </a:rPr>
              <a:t>λ</a:t>
            </a:r>
            <a:endParaRPr lang="zh-TW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橢圓 8"/>
          <p:cNvSpPr/>
          <p:nvPr/>
        </p:nvSpPr>
        <p:spPr>
          <a:xfrm>
            <a:off x="3419872" y="2636912"/>
            <a:ext cx="1152128" cy="93610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10" name="橢圓 9"/>
          <p:cNvSpPr/>
          <p:nvPr/>
        </p:nvSpPr>
        <p:spPr>
          <a:xfrm>
            <a:off x="5796136" y="2636912"/>
            <a:ext cx="1080120" cy="936104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b="1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案例判讀</a:t>
            </a:r>
            <a:endParaRPr lang="zh-TW" altLang="en-US" dirty="0"/>
          </a:p>
        </p:txBody>
      </p:sp>
      <p:sp>
        <p:nvSpPr>
          <p:cNvPr id="5" name="文字方塊 4"/>
          <p:cNvSpPr txBox="1"/>
          <p:nvPr/>
        </p:nvSpPr>
        <p:spPr>
          <a:xfrm>
            <a:off x="3131840" y="5991671"/>
            <a:ext cx="3816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Ans</a:t>
            </a:r>
            <a:r>
              <a:rPr lang="en-US" altLang="zh-TW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altLang="zh-TW" sz="24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Oligoclonal</a:t>
            </a:r>
            <a:endParaRPr lang="zh-TW" alt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內容版面配置區 6" descr="13-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10269" b="7592"/>
          <a:stretch>
            <a:fillRect/>
          </a:stretch>
        </p:blipFill>
        <p:spPr>
          <a:xfrm flipH="1">
            <a:off x="642910" y="1214422"/>
            <a:ext cx="7609304" cy="4158794"/>
          </a:xfrm>
        </p:spPr>
      </p:pic>
      <p:sp>
        <p:nvSpPr>
          <p:cNvPr id="8" name="橢圓 7"/>
          <p:cNvSpPr/>
          <p:nvPr/>
        </p:nvSpPr>
        <p:spPr>
          <a:xfrm>
            <a:off x="5643570" y="1500174"/>
            <a:ext cx="1428760" cy="1571636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6" name="文字方塊 5"/>
          <p:cNvSpPr txBox="1"/>
          <p:nvPr/>
        </p:nvSpPr>
        <p:spPr>
          <a:xfrm>
            <a:off x="1071538" y="5357826"/>
            <a:ext cx="68116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latin typeface="Times New Roman" pitchFamily="18" charset="0"/>
                <a:cs typeface="Times New Roman" pitchFamily="18" charset="0"/>
              </a:rPr>
              <a:t>    P                  G                   A                   M                  </a:t>
            </a:r>
            <a:r>
              <a:rPr lang="el-GR" altLang="zh-TW" sz="2400" b="1" dirty="0" smtClean="0">
                <a:latin typeface="Times New Roman" pitchFamily="18" charset="0"/>
                <a:cs typeface="Times New Roman" pitchFamily="18" charset="0"/>
              </a:rPr>
              <a:t>κ</a:t>
            </a:r>
            <a:r>
              <a:rPr lang="en-US" altLang="zh-TW" sz="2400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l-GR" altLang="zh-TW" sz="2400" b="1" dirty="0" smtClean="0">
                <a:latin typeface="Times New Roman" pitchFamily="18" charset="0"/>
                <a:cs typeface="Times New Roman" pitchFamily="18" charset="0"/>
              </a:rPr>
              <a:t>λ</a:t>
            </a:r>
            <a:endParaRPr lang="zh-TW" alt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血清蛋白電泳</a:t>
            </a: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檢驗目的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en-US" altLang="zh-TW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buNone/>
            </a:pPr>
            <a:r>
              <a:rPr lang="zh-TW" altLang="en-US" dirty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endParaRPr lang="en-US" altLang="zh-TW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buNone/>
            </a:pPr>
            <a:r>
              <a:rPr lang="zh-TW" altLang="en-US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診斷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急慢性感染，肝硬化，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腎病，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骨髓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瘤，低球蛋白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疾病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buNone/>
            </a:pP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buNone/>
            </a:pP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血清蛋白電泳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上升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於：</a:t>
            </a:r>
          </a:p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α1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acute phase response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，肝硬化，懷孕</a:t>
            </a:r>
          </a:p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α2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：各類發炎，慢性腎小球腎炎，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Hodgkin’s</a:t>
            </a:r>
            <a:endParaRPr lang="zh-TW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β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acute phase response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，控制差的糖尿病，高脂血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   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膽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道阻塞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endParaRPr lang="zh-TW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γ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：肝炎，嚴重感染，病毒感染，白血病，多發性骨髓瘤，巨球蛋白血症；表現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polyclonal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oligoclonal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monoclonal band(M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</a:t>
            </a:r>
            <a:r>
              <a:rPr lang="en-US" altLang="zh-TW" dirty="0" err="1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paraprotein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</a:p>
          <a:p>
            <a:endParaRPr lang="en-US" altLang="zh-TW" b="1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 marL="98425" indent="-6350" algn="just">
              <a:buNone/>
              <a:tabLst>
                <a:tab pos="7361238" algn="l"/>
              </a:tabLst>
            </a:pP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通常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上列疾病，多少會使白蛋白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Albumin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下降，營養、吸收不良，肝臟製造下降或腎臟流失的疾病，白蛋白與球蛋白都有可能會下降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zh-TW" altLang="zh-TW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血清蛋白電泳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檢驗原理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醋酸</a:t>
            </a:r>
            <a:r>
              <a:rPr lang="zh-TW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纖維片電泳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法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</a:t>
            </a:r>
            <a:r>
              <a:rPr lang="en-US" altLang="zh-TW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Cellulose Acetate Strip Electrophoresis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)</a:t>
            </a:r>
          </a:p>
          <a:p>
            <a:pPr>
              <a:buNone/>
            </a:pPr>
            <a:r>
              <a:rPr lang="zh-TW" altLang="en-US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endParaRPr lang="en-US" altLang="zh-TW" dirty="0" smtClean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  <a:p>
            <a:pPr>
              <a:buNone/>
            </a:pPr>
            <a:r>
              <a:rPr lang="zh-TW" altLang="en-US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血清</a:t>
            </a:r>
            <a:r>
              <a:rPr lang="zh-TW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蛋白質中，</a:t>
            </a:r>
            <a:r>
              <a:rPr lang="en-US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Albumin</a:t>
            </a:r>
            <a:r>
              <a:rPr lang="zh-TW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帶負電最強，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故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向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陽極跑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其次</a:t>
            </a:r>
            <a:r>
              <a:rPr lang="zh-TW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為α</a:t>
            </a:r>
            <a:r>
              <a:rPr lang="en-US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</a:t>
            </a:r>
            <a:r>
              <a:rPr lang="zh-TW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＞α</a:t>
            </a:r>
            <a:r>
              <a:rPr lang="en-US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＞β＞γ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。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蛋白質</a:t>
            </a:r>
            <a:r>
              <a:rPr lang="zh-TW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電泳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速度與</a:t>
            </a:r>
            <a:r>
              <a:rPr lang="zh-TW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蛋白質大小和形狀、分子的電荷量、緩衝液的</a:t>
            </a:r>
            <a:r>
              <a:rPr lang="en-US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PH</a:t>
            </a:r>
            <a:r>
              <a:rPr lang="zh-TW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、離子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強度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等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有關</a:t>
            </a:r>
            <a:r>
              <a:rPr lang="zh-TW" altLang="en-US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。</a:t>
            </a:r>
            <a:endParaRPr lang="zh-TW" altLang="en-US" sz="2800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血清蛋白電泳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當蛋白電泳分析中有異常的部分出現，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尤其是位於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gamma zone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，多代表單株免疫球蛋白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(monoclonal immunoglobulin)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增生，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/>
            </a:r>
            <a:b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</a:b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此現象多存在於多發性骨</a:t>
            </a: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髓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瘤及淋巴增生疾病</a:t>
            </a:r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4286256"/>
            <a:ext cx="5486400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bd-1.bmp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65598" b="64366"/>
          <a:stretch>
            <a:fillRect/>
          </a:stretch>
        </p:blipFill>
        <p:spPr>
          <a:xfrm>
            <a:off x="467008" y="548680"/>
            <a:ext cx="8281456" cy="6007238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血清免疫電泳</a:t>
            </a:r>
            <a:endParaRPr lang="zh-TW" altLang="en-US" dirty="0">
              <a:solidFill>
                <a:srgbClr val="002060"/>
              </a:solidFill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1.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檢驗目的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 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當蛋白電泳分析中有異常的部分出現，尤其是位於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gamma zone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，多代表單株免疫球蛋白</a:t>
            </a:r>
            <a:r>
              <a:rPr lang="en-US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(monoclonal immunoglobulin)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增生，此現象多存在於多發</a:t>
            </a:r>
            <a:r>
              <a:rPr lang="zh-TW" altLang="zh-TW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性骨</a:t>
            </a:r>
            <a:r>
              <a:rPr lang="zh-TW" altLang="en-US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髓</a:t>
            </a:r>
            <a:r>
              <a:rPr lang="zh-TW" altLang="zh-TW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瘤</a:t>
            </a:r>
            <a:r>
              <a:rPr lang="zh-TW" altLang="zh-TW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及淋巴增生疾病</a:t>
            </a:r>
            <a:endParaRPr lang="zh-TW" altLang="en-US" dirty="0" smtClean="0"/>
          </a:p>
          <a:p>
            <a:pPr>
              <a:buNone/>
            </a:pPr>
            <a:endParaRPr lang="zh-TW" altLang="en-US" dirty="0"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血清免疫電泳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4525963"/>
          </a:xfrm>
        </p:spPr>
        <p:txBody>
          <a:bodyPr/>
          <a:lstStyle/>
          <a:p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2.</a:t>
            </a:r>
            <a:r>
              <a:rPr lang="zh-TW" altLang="en-US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檢驗原理</a:t>
            </a:r>
            <a:r>
              <a:rPr lang="en-US" altLang="zh-TW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zh-TW" altLang="en-US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   </a:t>
            </a:r>
            <a:r>
              <a:rPr lang="zh-TW" altLang="zh-TW" sz="2800" dirty="0" smtClean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免疫</a:t>
            </a:r>
            <a:r>
              <a:rPr lang="zh-TW" altLang="zh-TW" sz="2800" dirty="0"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固定電泳分析是結合蛋白電泳及免疫沈澱法的原理，當蛋白電泳過程結束後，加入不同的抗血清與膠片上已分離的蛋白作用，之後洗去多餘的抗血清。</a:t>
            </a:r>
            <a:endParaRPr lang="zh-TW" altLang="en-US" sz="28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標楷體" pitchFamily="65" charset="-120"/>
              <a:cs typeface="Times New Roman" pitchFamily="18" charset="0"/>
            </a:endParaRPr>
          </a:p>
        </p:txBody>
      </p:sp>
      <p:pic>
        <p:nvPicPr>
          <p:cNvPr id="4" name="圖片 3" descr="3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63415" y="3573016"/>
            <a:ext cx="6680586" cy="31032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 smtClean="0">
                <a:solidFill>
                  <a:srgbClr val="002060"/>
                </a:solidFill>
                <a:latin typeface="Times New Roman" pitchFamily="18" charset="0"/>
                <a:ea typeface="標楷體" pitchFamily="65" charset="-120"/>
                <a:cs typeface="Times New Roman" pitchFamily="18" charset="0"/>
              </a:rPr>
              <a:t>血清免疫電泳</a:t>
            </a:r>
            <a:endParaRPr lang="zh-TW" alt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0298" y="1643050"/>
            <a:ext cx="4267200" cy="483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643050"/>
            <a:ext cx="1304934" cy="1000132"/>
          </a:xfrm>
          <a:prstGeom prst="round2Diag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2071678"/>
            <a:ext cx="1019175" cy="96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765</TotalTime>
  <Words>346</Words>
  <Application>Microsoft Office PowerPoint</Application>
  <PresentationFormat>如螢幕大小 (4:3)</PresentationFormat>
  <Paragraphs>60</Paragraphs>
  <Slides>19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0" baseType="lpstr">
      <vt:lpstr>Office 佈景主題</vt:lpstr>
      <vt:lpstr>血清蛋白及免疫電泳</vt:lpstr>
      <vt:lpstr>血清蛋白電泳</vt:lpstr>
      <vt:lpstr>血清蛋白電泳</vt:lpstr>
      <vt:lpstr>血清蛋白電泳</vt:lpstr>
      <vt:lpstr>血清蛋白電泳</vt:lpstr>
      <vt:lpstr>PowerPoint 簡報</vt:lpstr>
      <vt:lpstr>血清免疫電泳</vt:lpstr>
      <vt:lpstr>血清免疫電泳</vt:lpstr>
      <vt:lpstr>血清免疫電泳</vt:lpstr>
      <vt:lpstr>血清免疫電泳</vt:lpstr>
      <vt:lpstr>血清免疫電泳</vt:lpstr>
      <vt:lpstr>血清免疫電泳</vt:lpstr>
      <vt:lpstr>案例判讀</vt:lpstr>
      <vt:lpstr>案例判讀</vt:lpstr>
      <vt:lpstr>案例判讀</vt:lpstr>
      <vt:lpstr>案例判讀</vt:lpstr>
      <vt:lpstr>案例判讀</vt:lpstr>
      <vt:lpstr>案例判讀</vt:lpstr>
      <vt:lpstr>案例判讀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血清蛋白及免疫電泳</dc:title>
  <dc:creator>user</dc:creator>
  <cp:lastModifiedBy>吳宗勳</cp:lastModifiedBy>
  <cp:revision>73</cp:revision>
  <dcterms:created xsi:type="dcterms:W3CDTF">2015-12-16T11:46:14Z</dcterms:created>
  <dcterms:modified xsi:type="dcterms:W3CDTF">2016-01-25T07:16:29Z</dcterms:modified>
</cp:coreProperties>
</file>